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9"/>
  </p:notesMasterIdLst>
  <p:sldIdLst>
    <p:sldId id="282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83" r:id="rId12"/>
    <p:sldId id="266" r:id="rId13"/>
    <p:sldId id="280" r:id="rId14"/>
    <p:sldId id="272" r:id="rId15"/>
    <p:sldId id="267" r:id="rId16"/>
    <p:sldId id="268" r:id="rId17"/>
    <p:sldId id="269" r:id="rId18"/>
    <p:sldId id="270" r:id="rId19"/>
    <p:sldId id="284" r:id="rId20"/>
    <p:sldId id="285" r:id="rId21"/>
    <p:sldId id="286" r:id="rId22"/>
    <p:sldId id="271" r:id="rId23"/>
    <p:sldId id="274" r:id="rId24"/>
    <p:sldId id="275" r:id="rId25"/>
    <p:sldId id="276" r:id="rId26"/>
    <p:sldId id="277" r:id="rId27"/>
    <p:sldId id="281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6" d="100"/>
          <a:sy n="46" d="100"/>
        </p:scale>
        <p:origin x="-2064" y="-5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7AE079-505F-4DE0-BBC9-12A774FEE354}" type="datetimeFigureOut">
              <a:rPr lang="en-US" smtClean="0"/>
              <a:pPr/>
              <a:t>10/4/2016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0252AA-CACA-46E0-B993-C7B450C356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609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C341B7-FDD7-48CF-A71C-FDDC8777691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329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6101704A-1C20-4229-8ABF-39E6247AEE78}" type="slidenum">
              <a:rPr lang="en-US" smtClean="0">
                <a:solidFill>
                  <a:prstClr val="black"/>
                </a:solidFill>
              </a:rPr>
              <a:pPr eaLnBrk="1" hangingPunct="1"/>
              <a:t>27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ar-SA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0409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616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51362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90018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85492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031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3912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415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4505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913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6941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911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11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11375"/>
            <a:ext cx="7772400" cy="1470025"/>
          </a:xfrm>
        </p:spPr>
        <p:txBody>
          <a:bodyPr/>
          <a:lstStyle/>
          <a:p>
            <a:r>
              <a:rPr lang="en-US" b="1" dirty="0"/>
              <a:t>SMALL </a:t>
            </a:r>
            <a:r>
              <a:rPr lang="en-US" b="1" dirty="0" smtClean="0"/>
              <a:t>INTESTINE-I</a:t>
            </a:r>
            <a:br>
              <a:rPr lang="en-US" b="1" dirty="0" smtClean="0"/>
            </a:br>
            <a:r>
              <a:rPr lang="en-US" b="1" dirty="0" smtClean="0"/>
              <a:t>Motility and Secretion 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191000"/>
            <a:ext cx="7010400" cy="1752600"/>
          </a:xfrm>
        </p:spPr>
        <p:txBody>
          <a:bodyPr>
            <a:normAutofit/>
          </a:bodyPr>
          <a:lstStyle/>
          <a:p>
            <a:r>
              <a:rPr lang="en-US" dirty="0" smtClean="0"/>
              <a:t>Dr.Mohammed Sharique Ahmed </a:t>
            </a:r>
            <a:r>
              <a:rPr lang="en-US" dirty="0" err="1" smtClean="0"/>
              <a:t>Quadri</a:t>
            </a:r>
            <a:r>
              <a:rPr lang="en-US" dirty="0" smtClean="0"/>
              <a:t> </a:t>
            </a:r>
          </a:p>
          <a:p>
            <a:r>
              <a:rPr lang="en-US" dirty="0" smtClean="0"/>
              <a:t>Dr. </a:t>
            </a:r>
            <a:r>
              <a:rPr lang="en-US" dirty="0" err="1" smtClean="0"/>
              <a:t>Mujeeb</a:t>
            </a:r>
            <a:r>
              <a:rPr lang="en-US" dirty="0" smtClean="0"/>
              <a:t> Ahmed </a:t>
            </a:r>
            <a:r>
              <a:rPr lang="en-US" dirty="0" err="1" smtClean="0"/>
              <a:t>Shaikh</a:t>
            </a:r>
            <a:endParaRPr lang="en-US" dirty="0" smtClean="0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468313" y="152400"/>
            <a:ext cx="8229600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>
            <a:normAutofit fontScale="97500"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algn="ctr">
              <a:defRPr/>
            </a:pPr>
            <a:r>
              <a:rPr lang="ar-SA" sz="7200" dirty="0" smtClean="0">
                <a:solidFill>
                  <a:srgbClr val="333399"/>
                </a:solidFill>
                <a:latin typeface="Arial Rounded MT Bold" pitchFamily="34" charset="0"/>
                <a:cs typeface="Akhbar MT" pitchFamily="2" charset="-78"/>
              </a:rPr>
              <a:t>بسم الله الرحمن الرحيم</a:t>
            </a:r>
            <a:endParaRPr lang="en-US" sz="7200" dirty="0">
              <a:latin typeface="Arial Rounded MT Bold" pitchFamily="34" charset="0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15764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/>
              <a:t>‘MOTILITY’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en-US" b="1" u="sng" dirty="0" smtClean="0"/>
              <a:t>Migrating Motility Complex [MMC]</a:t>
            </a:r>
            <a:endParaRPr lang="en-US" b="1" dirty="0" smtClean="0"/>
          </a:p>
          <a:p>
            <a:r>
              <a:rPr lang="en-US" dirty="0" smtClean="0"/>
              <a:t>MMC starts at the stomach and migrate down the intestine.</a:t>
            </a:r>
          </a:p>
          <a:p>
            <a:r>
              <a:rPr lang="en-US" dirty="0" smtClean="0"/>
              <a:t>Function of MMC is to move [sweep] the remaining contents of previous meal to the colon, therefore, MMC is called Intestinal House Keeper.</a:t>
            </a:r>
          </a:p>
          <a:p>
            <a:r>
              <a:rPr lang="en-US" dirty="0" smtClean="0"/>
              <a:t>MMC is regulated by hormone </a:t>
            </a:r>
            <a:r>
              <a:rPr lang="en-US" b="1" dirty="0" smtClean="0"/>
              <a:t>motilin.</a:t>
            </a:r>
          </a:p>
          <a:p>
            <a:r>
              <a:rPr lang="en-US" dirty="0" smtClean="0"/>
              <a:t>Motilin hormone is secreted by endocrine cells of small intestinal mucosa.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35B0A-C729-428E-95F4-3D3045BC4609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MMC IS INTESTINAL HOUSEKEEPER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447800"/>
            <a:ext cx="8310805" cy="4698688"/>
          </a:xfr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2598770"/>
              </p:ext>
            </p:extLst>
          </p:nvPr>
        </p:nvGraphicFramePr>
        <p:xfrm>
          <a:off x="2209800" y="5775325"/>
          <a:ext cx="5351834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Packager Shell Object" showAsIcon="1" r:id="rId4" imgW="3064320" imgH="488520" progId="Package">
                  <p:embed/>
                </p:oleObj>
              </mc:Choice>
              <mc:Fallback>
                <p:oleObj name="Packager Shell Object" showAsIcon="1" r:id="rId4" imgW="3064320" imgH="48852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09800" y="5775325"/>
                        <a:ext cx="5351834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144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/>
              <a:t>Ileocecal Sphincter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8628888" cy="5181600"/>
          </a:xfrm>
        </p:spPr>
        <p:txBody>
          <a:bodyPr>
            <a:normAutofit/>
          </a:bodyPr>
          <a:lstStyle/>
          <a:p>
            <a:r>
              <a:rPr lang="en-US" dirty="0" smtClean="0"/>
              <a:t>Ileum opens into the cecum.</a:t>
            </a:r>
          </a:p>
          <a:p>
            <a:r>
              <a:rPr lang="en-US" dirty="0" smtClean="0"/>
              <a:t>Ileocecal Sphincter prevents contamination of small intestine from colonic bacteria.</a:t>
            </a:r>
          </a:p>
          <a:p>
            <a:r>
              <a:rPr lang="en-US" b="1" dirty="0" smtClean="0"/>
              <a:t>Two factors contribute to this </a:t>
            </a:r>
          </a:p>
          <a:p>
            <a:pPr lvl="1"/>
            <a:r>
              <a:rPr lang="en-US" b="1" dirty="0" smtClean="0"/>
              <a:t>ileocecal valve</a:t>
            </a:r>
            <a:r>
              <a:rPr lang="en-US" dirty="0" smtClean="0"/>
              <a:t>: valve like folds of tissue protrude from ileum into the lumen of caecum</a:t>
            </a:r>
          </a:p>
          <a:p>
            <a:pPr lvl="1"/>
            <a:r>
              <a:rPr lang="en-US" b="1" dirty="0" smtClean="0"/>
              <a:t>Ileocecal sphincter</a:t>
            </a:r>
            <a:r>
              <a:rPr lang="en-US" dirty="0" smtClean="0"/>
              <a:t>: smooth muscle in the wall of last several centimeter of ileum is thickened to form sphincter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35B0A-C729-428E-95F4-3D3045BC4609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/>
              <a:t>Ileocecal Sphincter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Pushing of </a:t>
            </a:r>
            <a:r>
              <a:rPr lang="en-US" dirty="0" err="1" smtClean="0"/>
              <a:t>Ileal</a:t>
            </a:r>
            <a:r>
              <a:rPr lang="en-US" dirty="0" smtClean="0"/>
              <a:t> contents  forward in cecum causes  Ileocecal valve to open .</a:t>
            </a:r>
          </a:p>
          <a:p>
            <a:r>
              <a:rPr lang="en-US" dirty="0" smtClean="0"/>
              <a:t>Ileocecal Sphincter [smooth muscle] is under neural [local myentric] and hormonal control.</a:t>
            </a:r>
          </a:p>
          <a:p>
            <a:pPr lvl="1"/>
            <a:r>
              <a:rPr lang="en-US" dirty="0" smtClean="0"/>
              <a:t>Distension on </a:t>
            </a:r>
            <a:r>
              <a:rPr lang="en-US" dirty="0" err="1" smtClean="0"/>
              <a:t>ileal</a:t>
            </a:r>
            <a:r>
              <a:rPr lang="en-US" dirty="0" smtClean="0"/>
              <a:t> side causes the sphincter to open ---reaction mediated by intrinsic </a:t>
            </a:r>
            <a:r>
              <a:rPr lang="en-US" dirty="0" smtClean="0"/>
              <a:t>plexus</a:t>
            </a:r>
          </a:p>
          <a:p>
            <a:pPr marL="457200" lvl="1" indent="0">
              <a:buNone/>
            </a:pPr>
            <a:r>
              <a:rPr lang="en-US" dirty="0"/>
              <a:t> </a:t>
            </a:r>
            <a:r>
              <a:rPr lang="en-US" dirty="0" smtClean="0"/>
              <a:t>    pressure on </a:t>
            </a:r>
            <a:r>
              <a:rPr lang="en-US" dirty="0" err="1" smtClean="0"/>
              <a:t>cecal</a:t>
            </a:r>
            <a:r>
              <a:rPr lang="en-US" dirty="0" smtClean="0"/>
              <a:t> side caused it to contract more    	forcefully </a:t>
            </a:r>
            <a:endParaRPr lang="en-US" dirty="0" smtClean="0"/>
          </a:p>
          <a:p>
            <a:pPr marL="457200" lvl="1" indent="0">
              <a:buNone/>
            </a:pPr>
            <a:endParaRPr lang="en-US" sz="1600" dirty="0" smtClean="0"/>
          </a:p>
          <a:p>
            <a:pPr lvl="1"/>
            <a:r>
              <a:rPr lang="en-US" dirty="0" smtClean="0"/>
              <a:t>Gastrin release at onset of meal causes relaxation.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35B0A-C729-428E-95F4-3D3045BC4609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7277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35B0A-C729-428E-95F4-3D3045BC4609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47" y="1497106"/>
            <a:ext cx="8964706" cy="4598894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u="sng" smtClean="0"/>
              <a:t>Ileocecal Sphincter</a:t>
            </a:r>
            <a:endParaRPr lang="en-US" b="1" u="sng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u="sng" dirty="0" smtClean="0"/>
              <a:t>SMALL INTESTINE</a:t>
            </a:r>
            <a:br>
              <a:rPr lang="en-US" b="1" u="sng" dirty="0" smtClean="0"/>
            </a:br>
            <a:r>
              <a:rPr lang="en-US" b="1" u="sng" dirty="0" smtClean="0"/>
              <a:t>‘SECRETION’ – Succus Entricus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2057400"/>
            <a:ext cx="7498080" cy="4800600"/>
          </a:xfrm>
        </p:spPr>
        <p:txBody>
          <a:bodyPr/>
          <a:lstStyle/>
          <a:p>
            <a:r>
              <a:rPr lang="en-US" dirty="0" smtClean="0"/>
              <a:t>Small intestinal secretion is called </a:t>
            </a:r>
            <a:r>
              <a:rPr lang="en-US" b="1" dirty="0" smtClean="0"/>
              <a:t>succus entricus</a:t>
            </a:r>
            <a:r>
              <a:rPr lang="en-US" dirty="0" smtClean="0"/>
              <a:t>.</a:t>
            </a:r>
          </a:p>
          <a:p>
            <a:r>
              <a:rPr lang="en-US" dirty="0" smtClean="0"/>
              <a:t>Succus entricus does not contain any digestive enzymes.</a:t>
            </a:r>
          </a:p>
          <a:p>
            <a:r>
              <a:rPr lang="en-US" dirty="0" smtClean="0"/>
              <a:t>But enzymes are present in </a:t>
            </a:r>
            <a:r>
              <a:rPr lang="en-US" b="1" dirty="0" smtClean="0"/>
              <a:t>brush border</a:t>
            </a:r>
            <a:r>
              <a:rPr lang="en-US" dirty="0" smtClean="0"/>
              <a:t> [micro villi] in small intestine.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35B0A-C729-428E-95F4-3D3045BC4609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b="1" u="sng" dirty="0" smtClean="0"/>
              <a:t>Succus Entricus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Succus Entricus is secreted into the lumen by exocrine glands present in small intestine mucosa. It consist of:</a:t>
            </a:r>
          </a:p>
          <a:p>
            <a:pPr>
              <a:buNone/>
            </a:pPr>
            <a:r>
              <a:rPr lang="en-US" dirty="0" smtClean="0"/>
              <a:t>      - Water</a:t>
            </a:r>
          </a:p>
          <a:p>
            <a:pPr>
              <a:buNone/>
            </a:pPr>
            <a:r>
              <a:rPr lang="en-US" dirty="0" smtClean="0"/>
              <a:t>      - Mucus</a:t>
            </a:r>
          </a:p>
          <a:p>
            <a:pPr>
              <a:buNone/>
            </a:pPr>
            <a:r>
              <a:rPr lang="en-US" dirty="0" smtClean="0"/>
              <a:t>      - Mineral Salts</a:t>
            </a:r>
          </a:p>
          <a:p>
            <a:pPr>
              <a:buNone/>
            </a:pPr>
            <a:r>
              <a:rPr lang="en-US" dirty="0" smtClean="0"/>
              <a:t>      - pH 7.8</a:t>
            </a:r>
          </a:p>
          <a:p>
            <a:r>
              <a:rPr lang="en-US" dirty="0" smtClean="0"/>
              <a:t>Secreted 1.5 liters per day.</a:t>
            </a:r>
          </a:p>
          <a:p>
            <a:r>
              <a:rPr lang="en-US" b="1" dirty="0" smtClean="0"/>
              <a:t>Secretion increases after meal due to local stimulation of small intestine mucosa by presence of Chyme.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35B0A-C729-428E-95F4-3D3045BC4609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u="sng" dirty="0" smtClean="0"/>
              <a:t>SMALL INTESTINE</a:t>
            </a:r>
            <a:br>
              <a:rPr lang="en-US" b="1" u="sng" dirty="0" smtClean="0"/>
            </a:br>
            <a:r>
              <a:rPr lang="en-US" b="1" u="sng" dirty="0" smtClean="0"/>
              <a:t>‘DIGESTION’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small intestine, enzyme present in the brush border membrane complete the digestion.</a:t>
            </a:r>
          </a:p>
          <a:p>
            <a:r>
              <a:rPr lang="en-US" dirty="0" smtClean="0"/>
              <a:t>In the lumen of small intestine, pancreatic enzyme are acting for fat digestion, being held by bile, therefore, fats are completely reduced to absorble units of manocylecrides and free fatty acids.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35B0A-C729-428E-95F4-3D3045BC4609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-76200"/>
            <a:ext cx="8839200" cy="1143000"/>
          </a:xfrm>
        </p:spPr>
        <p:txBody>
          <a:bodyPr>
            <a:normAutofit/>
          </a:bodyPr>
          <a:lstStyle/>
          <a:p>
            <a:r>
              <a:rPr lang="en-US" b="1" u="sng" dirty="0" smtClean="0"/>
              <a:t>SMALL </a:t>
            </a:r>
            <a:r>
              <a:rPr lang="en-US" b="1" u="sng" dirty="0" smtClean="0"/>
              <a:t>INTESTINE‘DIGESTION</a:t>
            </a:r>
            <a:r>
              <a:rPr lang="en-US" b="1" u="sng" dirty="0" smtClean="0"/>
              <a:t>’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>
            <a:normAutofit/>
          </a:bodyPr>
          <a:lstStyle/>
          <a:p>
            <a:r>
              <a:rPr lang="en-US" dirty="0" smtClean="0"/>
              <a:t>By action of pancreatic enzymes </a:t>
            </a:r>
            <a:endParaRPr lang="en-US" dirty="0" smtClean="0"/>
          </a:p>
          <a:p>
            <a:r>
              <a:rPr lang="en-US" dirty="0" smtClean="0"/>
              <a:t>fat are reduced to absorbable units , monoglycerides and free fatty acids by lipase.</a:t>
            </a:r>
            <a:endParaRPr lang="en-US" dirty="0"/>
          </a:p>
          <a:p>
            <a:r>
              <a:rPr lang="en-US" dirty="0" smtClean="0"/>
              <a:t>Proteins are </a:t>
            </a:r>
            <a:r>
              <a:rPr lang="en-US" dirty="0" smtClean="0"/>
              <a:t>broken down into </a:t>
            </a:r>
            <a:r>
              <a:rPr lang="en-US" dirty="0" smtClean="0"/>
              <a:t> small peptide </a:t>
            </a:r>
            <a:r>
              <a:rPr lang="en-US" dirty="0" smtClean="0"/>
              <a:t>fragments and </a:t>
            </a:r>
            <a:r>
              <a:rPr lang="en-US" dirty="0" smtClean="0"/>
              <a:t>some amino </a:t>
            </a:r>
            <a:r>
              <a:rPr lang="en-US" dirty="0" smtClean="0"/>
              <a:t>acids by trypsin and </a:t>
            </a:r>
            <a:r>
              <a:rPr lang="en-US" dirty="0" smtClean="0"/>
              <a:t>chymotrypsin</a:t>
            </a:r>
            <a:endParaRPr lang="en-US" dirty="0" smtClean="0"/>
          </a:p>
          <a:p>
            <a:r>
              <a:rPr lang="en-US" dirty="0" smtClean="0"/>
              <a:t>Carbohydrate are reduced to diasaccharides and some </a:t>
            </a:r>
            <a:r>
              <a:rPr lang="en-US" dirty="0" smtClean="0"/>
              <a:t>monosaccharide's by amylase .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35B0A-C729-428E-95F4-3D3045BC4609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57200" y="5181600"/>
            <a:ext cx="8382000" cy="12192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Thus fat digestion is completed within small intestinal lumen  but carbohydrate and protein digestion  are completed within the confines of  brush border of epithelial cells of small intestine 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Small intestine is well adopted for absorption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Mucous lining of small intestine is best adapted for absorptive function for two reasons </a:t>
            </a:r>
          </a:p>
          <a:p>
            <a:pPr lvl="1"/>
            <a:r>
              <a:rPr lang="en-US" dirty="0" smtClean="0"/>
              <a:t>Large surface area</a:t>
            </a:r>
          </a:p>
          <a:p>
            <a:pPr lvl="1"/>
            <a:r>
              <a:rPr lang="en-US" dirty="0" smtClean="0"/>
              <a:t>Variety of transport mechanism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55933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/>
              <a:t>SMALL INTESTINE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 smtClean="0"/>
              <a:t>In small intestine most digestion and absorption takes place.</a:t>
            </a:r>
          </a:p>
          <a:p>
            <a:r>
              <a:rPr lang="en-US" dirty="0" smtClean="0"/>
              <a:t>Small intestine is divided into duodenum, jejunum and ileum.</a:t>
            </a:r>
          </a:p>
          <a:p>
            <a:r>
              <a:rPr lang="en-US" dirty="0" smtClean="0"/>
              <a:t>We will study in Small Intestine: </a:t>
            </a:r>
          </a:p>
          <a:p>
            <a:pPr>
              <a:buNone/>
            </a:pPr>
            <a:r>
              <a:rPr lang="en-US" dirty="0" smtClean="0"/>
              <a:t>         </a:t>
            </a:r>
            <a:r>
              <a:rPr lang="en-US" b="1" u="sng" dirty="0" smtClean="0"/>
              <a:t>1.</a:t>
            </a:r>
            <a:r>
              <a:rPr lang="en-US" dirty="0" smtClean="0"/>
              <a:t> Motility</a:t>
            </a:r>
          </a:p>
          <a:p>
            <a:pPr>
              <a:buNone/>
            </a:pPr>
            <a:r>
              <a:rPr lang="en-US" dirty="0" smtClean="0"/>
              <a:t>         </a:t>
            </a:r>
            <a:r>
              <a:rPr lang="en-US" b="1" u="sng" dirty="0" smtClean="0"/>
              <a:t>2.</a:t>
            </a:r>
            <a:r>
              <a:rPr lang="en-US" dirty="0" smtClean="0"/>
              <a:t> Secretion</a:t>
            </a:r>
          </a:p>
          <a:p>
            <a:pPr>
              <a:buNone/>
            </a:pPr>
            <a:r>
              <a:rPr lang="en-US" dirty="0" smtClean="0"/>
              <a:t>         </a:t>
            </a:r>
            <a:r>
              <a:rPr lang="en-US" b="1" u="sng" dirty="0" smtClean="0"/>
              <a:t>3.</a:t>
            </a:r>
            <a:r>
              <a:rPr lang="en-US" dirty="0" smtClean="0"/>
              <a:t> Digestion</a:t>
            </a:r>
          </a:p>
          <a:p>
            <a:pPr>
              <a:buNone/>
            </a:pPr>
            <a:r>
              <a:rPr lang="en-US" dirty="0" smtClean="0"/>
              <a:t>         </a:t>
            </a:r>
            <a:r>
              <a:rPr lang="en-US" b="1" u="sng" dirty="0" smtClean="0"/>
              <a:t>4.</a:t>
            </a:r>
            <a:r>
              <a:rPr lang="en-US" dirty="0" smtClean="0"/>
              <a:t> Absorption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35B0A-C729-428E-95F4-3D3045BC460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Small intestine is well adopted for absorption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Increase surface area is due to </a:t>
            </a:r>
          </a:p>
          <a:p>
            <a:pPr lvl="1"/>
            <a:r>
              <a:rPr lang="en-US" dirty="0" smtClean="0"/>
              <a:t>Circular folds in inner surface of small intestine </a:t>
            </a:r>
          </a:p>
          <a:p>
            <a:pPr lvl="1"/>
            <a:r>
              <a:rPr lang="en-US" dirty="0" smtClean="0"/>
              <a:t>Villi : microscopic finger like projection from circular folds </a:t>
            </a:r>
          </a:p>
          <a:p>
            <a:pPr lvl="1"/>
            <a:r>
              <a:rPr lang="en-US" dirty="0" smtClean="0"/>
              <a:t>Microvilli :</a:t>
            </a:r>
            <a:r>
              <a:rPr lang="en-US" dirty="0"/>
              <a:t>In the lumen surface of </a:t>
            </a:r>
            <a:r>
              <a:rPr lang="en-US" dirty="0" smtClean="0"/>
              <a:t> </a:t>
            </a:r>
            <a:r>
              <a:rPr lang="en-US" dirty="0"/>
              <a:t>the epithelial cells there are </a:t>
            </a:r>
            <a:r>
              <a:rPr lang="en-US" dirty="0" smtClean="0"/>
              <a:t>hair </a:t>
            </a:r>
            <a:r>
              <a:rPr lang="en-US" dirty="0"/>
              <a:t>like projection forming the brush border.</a:t>
            </a:r>
          </a:p>
          <a:p>
            <a:pPr lvl="1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57200" y="5181600"/>
            <a:ext cx="8382000" cy="12192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Altogether FOLDS , VILLI AND MICROVILLI  increases the small intestinal surface area by 600 times 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820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3" name="Picture 5" descr="G:\my documents\MCST 2013\SHERWOOD 7 LECTURES (2010)\Media\Image_Library\chapter16\16f21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915"/>
          <a:stretch/>
        </p:blipFill>
        <p:spPr bwMode="auto">
          <a:xfrm>
            <a:off x="244661" y="231281"/>
            <a:ext cx="4328460" cy="5178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G:\my documents\MCST 2013\SHERWOOD 7 LECTURES (2010)\Media\Image_Library\chapter16\16f2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1462"/>
          <a:stretch/>
        </p:blipFill>
        <p:spPr bwMode="auto">
          <a:xfrm>
            <a:off x="5029200" y="332509"/>
            <a:ext cx="3810000" cy="6193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Curved Connector 8"/>
          <p:cNvCxnSpPr/>
          <p:nvPr/>
        </p:nvCxnSpPr>
        <p:spPr>
          <a:xfrm flipV="1">
            <a:off x="3352800" y="2209800"/>
            <a:ext cx="1905000" cy="1828800"/>
          </a:xfrm>
          <a:prstGeom prst="curvedConnector3">
            <a:avLst>
              <a:gd name="adj1" fmla="val 50000"/>
            </a:avLst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609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pPr marL="0" indent="0"/>
            <a:r>
              <a:rPr lang="en-US" b="1" dirty="0"/>
              <a:t>Brush border plasma membrane contains three enzymes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5237"/>
            <a:ext cx="8229600" cy="5135563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AutoNum type="arabicPeriod"/>
            </a:pPr>
            <a:r>
              <a:rPr lang="en-US" b="1" dirty="0" err="1" smtClean="0"/>
              <a:t>Enterokinase</a:t>
            </a:r>
            <a:r>
              <a:rPr lang="en-US" dirty="0" smtClean="0"/>
              <a:t> </a:t>
            </a:r>
            <a:r>
              <a:rPr lang="en-US" dirty="0" smtClean="0"/>
              <a:t>– which activates pancreatic Proteolytic enzyme </a:t>
            </a:r>
            <a:r>
              <a:rPr lang="en-US" dirty="0" err="1" smtClean="0"/>
              <a:t>Trypsinogen</a:t>
            </a:r>
            <a:r>
              <a:rPr lang="en-US" dirty="0" smtClean="0"/>
              <a:t>.</a:t>
            </a:r>
          </a:p>
          <a:p>
            <a:pPr marL="514350" indent="-514350">
              <a:buAutoNum type="arabicPeriod"/>
            </a:pPr>
            <a:endParaRPr lang="en-US" sz="1300" dirty="0" smtClean="0"/>
          </a:p>
          <a:p>
            <a:pPr>
              <a:buNone/>
            </a:pPr>
            <a:r>
              <a:rPr lang="en-US" b="1" u="sng" dirty="0"/>
              <a:t>2.</a:t>
            </a:r>
            <a:r>
              <a:rPr lang="en-US" dirty="0"/>
              <a:t> </a:t>
            </a:r>
            <a:r>
              <a:rPr lang="en-US" b="1" dirty="0" err="1"/>
              <a:t>Diasaccharidases</a:t>
            </a:r>
            <a:r>
              <a:rPr lang="en-US" b="1" dirty="0"/>
              <a:t> </a:t>
            </a:r>
            <a:r>
              <a:rPr lang="en-US" dirty="0"/>
              <a:t>– </a:t>
            </a:r>
            <a:r>
              <a:rPr lang="en-US" b="1" dirty="0"/>
              <a:t>maltase, </a:t>
            </a:r>
            <a:r>
              <a:rPr lang="en-US" b="1" dirty="0" err="1"/>
              <a:t>sucrase</a:t>
            </a:r>
            <a:r>
              <a:rPr lang="en-US" b="1" dirty="0"/>
              <a:t>  and lactase</a:t>
            </a:r>
            <a:r>
              <a:rPr lang="en-US" dirty="0"/>
              <a:t>, which complete digestion of maltose, sucrose, and lactose into </a:t>
            </a:r>
            <a:r>
              <a:rPr lang="en-US" dirty="0" err="1"/>
              <a:t>manosaccharides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sz="1300" dirty="0"/>
          </a:p>
          <a:p>
            <a:pPr>
              <a:buNone/>
            </a:pPr>
            <a:r>
              <a:rPr lang="en-US" b="1" u="sng" dirty="0"/>
              <a:t>3.</a:t>
            </a:r>
            <a:r>
              <a:rPr lang="en-US" dirty="0"/>
              <a:t> </a:t>
            </a:r>
            <a:r>
              <a:rPr lang="en-US" b="1" dirty="0"/>
              <a:t>Amino </a:t>
            </a:r>
            <a:r>
              <a:rPr lang="en-US" b="1" dirty="0" err="1"/>
              <a:t>pepti</a:t>
            </a:r>
            <a:r>
              <a:rPr lang="en-US" b="1" dirty="0"/>
              <a:t> </a:t>
            </a:r>
            <a:r>
              <a:rPr lang="en-US" b="1" dirty="0" err="1"/>
              <a:t>dases</a:t>
            </a:r>
            <a:r>
              <a:rPr lang="en-US" b="1" dirty="0"/>
              <a:t> </a:t>
            </a:r>
            <a:r>
              <a:rPr lang="en-US" dirty="0"/>
              <a:t>– which hydrolyze small peptides into amino acids, thereby completing protein digestion.</a:t>
            </a:r>
          </a:p>
          <a:p>
            <a:pPr marL="0" indent="0">
              <a:buNone/>
            </a:pPr>
            <a:r>
              <a:rPr lang="en-US" dirty="0" smtClean="0"/>
              <a:t> </a:t>
            </a:r>
            <a:r>
              <a:rPr lang="en-US" b="1" dirty="0" smtClean="0"/>
              <a:t>Therefore</a:t>
            </a:r>
            <a:r>
              <a:rPr lang="en-US" b="1" dirty="0"/>
              <a:t>, carbohydrate and protein digestion are completed in brush border.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35B0A-C729-428E-95F4-3D3045BC4609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35B0A-C729-428E-95F4-3D3045BC4609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644650" y="1447800"/>
            <a:ext cx="7499350" cy="4800600"/>
          </a:xfrm>
        </p:spPr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47" y="304800"/>
            <a:ext cx="8964706" cy="62484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/>
              <a:t>Applied 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en-US" b="1" u="sng" dirty="0" smtClean="0"/>
              <a:t>Lactose Intolerance</a:t>
            </a:r>
          </a:p>
          <a:p>
            <a:r>
              <a:rPr lang="en-US" dirty="0" smtClean="0"/>
              <a:t>Occurs due to deficiency of lactase enzyme, therefore, digestion of lactose [milk and milk products] are not digested properly and lead to action of bacteria in the large intestine producing large quantity of CO</a:t>
            </a:r>
            <a:r>
              <a:rPr lang="en-US" sz="1800" b="1" dirty="0" smtClean="0"/>
              <a:t>2</a:t>
            </a:r>
            <a:r>
              <a:rPr lang="en-US" dirty="0" smtClean="0"/>
              <a:t> and methane gas, distension of intestine, cramps and diarrhea.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35B0A-C729-428E-95F4-3D3045BC4609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u="sng" dirty="0" smtClean="0"/>
              <a:t>Small Intestine</a:t>
            </a:r>
            <a:br>
              <a:rPr lang="en-US" b="1" u="sng" dirty="0" smtClean="0"/>
            </a:br>
            <a:r>
              <a:rPr lang="en-US" b="1" u="sng" dirty="0" smtClean="0"/>
              <a:t>‘ABSORPTION’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 small intestine, carbohydrate, protein, fat, electrolytes, vitamins and water are absorbed indiscriminately.</a:t>
            </a:r>
          </a:p>
          <a:p>
            <a:r>
              <a:rPr lang="en-US" dirty="0" smtClean="0"/>
              <a:t>Absorption of calcium and iron is adjusted according to the body needs.</a:t>
            </a:r>
          </a:p>
          <a:p>
            <a:r>
              <a:rPr lang="en-US" dirty="0" smtClean="0"/>
              <a:t>Most absorption occurs in duodenum and jejunum and very little in the ileum [as most absorption has already taken place, although ileum has the power to absorb].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35B0A-C729-428E-95F4-3D3045BC4609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u="sng" dirty="0" smtClean="0"/>
              <a:t>Small Intestine</a:t>
            </a:r>
            <a:br>
              <a:rPr lang="en-US" b="1" u="sng" dirty="0" smtClean="0"/>
            </a:br>
            <a:r>
              <a:rPr lang="en-US" b="1" u="sng" dirty="0" smtClean="0"/>
              <a:t>‘ABSORPTION’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Small intestine has reserve capacity, 50% of small intestine can be removed with little interference with reabsorption.</a:t>
            </a:r>
          </a:p>
          <a:p>
            <a:pPr>
              <a:buNone/>
            </a:pPr>
            <a:endParaRPr lang="en-US" dirty="0" smtClean="0"/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Remember – Vitamin B</a:t>
            </a:r>
            <a:r>
              <a:rPr lang="en-US" sz="1800" b="1" dirty="0" smtClean="0"/>
              <a:t>12</a:t>
            </a:r>
            <a:r>
              <a:rPr lang="en-US" dirty="0" smtClean="0"/>
              <a:t> and bile salts are absorbed in terminal ileum [if removed, their absorption will be effected].</a:t>
            </a:r>
          </a:p>
          <a:p>
            <a:pPr>
              <a:buFont typeface="Wingdings" pitchFamily="2" charset="2"/>
              <a:buChar char="ü"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We will continue with the Absorption in the Small Intestine.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35B0A-C729-428E-95F4-3D3045BC4609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762000"/>
          </a:xfrm>
        </p:spPr>
        <p:txBody>
          <a:bodyPr/>
          <a:lstStyle/>
          <a:p>
            <a:pPr eaLnBrk="1" hangingPunct="1">
              <a:defRPr/>
            </a:pPr>
            <a:r>
              <a:rPr lang="en-US" sz="4400" kern="1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References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/>
        <p:txBody>
          <a:bodyPr anchor="ctr"/>
          <a:lstStyle/>
          <a:p>
            <a:pPr eaLnBrk="1" hangingPunct="1"/>
            <a:r>
              <a:rPr lang="en-US" smtClean="0">
                <a:latin typeface="Calibri" pitchFamily="34" charset="0"/>
                <a:cs typeface="Calibri" pitchFamily="34" charset="0"/>
              </a:rPr>
              <a:t>Human physiology by Lauralee Sherwood, seventh edition</a:t>
            </a:r>
          </a:p>
          <a:p>
            <a:pPr eaLnBrk="1" hangingPunct="1"/>
            <a:r>
              <a:rPr lang="en-US" smtClean="0">
                <a:latin typeface="Calibri" pitchFamily="34" charset="0"/>
                <a:cs typeface="Calibri" pitchFamily="34" charset="0"/>
              </a:rPr>
              <a:t>Text book physiology by Guyton &amp;Hall,11</a:t>
            </a:r>
            <a:r>
              <a:rPr lang="en-US" baseline="30000" smtClean="0">
                <a:latin typeface="Calibri" pitchFamily="34" charset="0"/>
                <a:cs typeface="Calibri" pitchFamily="34" charset="0"/>
              </a:rPr>
              <a:t>th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edition</a:t>
            </a:r>
          </a:p>
          <a:p>
            <a:pPr eaLnBrk="1" hangingPunct="1"/>
            <a:r>
              <a:rPr lang="en-US" smtClean="0">
                <a:latin typeface="Calibri" pitchFamily="34" charset="0"/>
                <a:cs typeface="Calibri" pitchFamily="34" charset="0"/>
              </a:rPr>
              <a:t>Text book of physiology by Linda .s contanzo,third edition</a:t>
            </a:r>
          </a:p>
          <a:p>
            <a:pPr eaLnBrk="1" hangingPunct="1"/>
            <a:endParaRPr lang="en-US" smtClean="0">
              <a:latin typeface="Calibri" pitchFamily="34" charset="0"/>
              <a:cs typeface="Calibri" pitchFamily="34" charset="0"/>
            </a:endParaRPr>
          </a:p>
          <a:p>
            <a:pPr eaLnBrk="1" hangingPunct="1"/>
            <a:endParaRPr lang="en-US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589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u="sng" dirty="0" smtClean="0"/>
              <a:t>SMALL INTESTINE</a:t>
            </a:r>
            <a:br>
              <a:rPr lang="en-US" b="1" u="sng" dirty="0" smtClean="0"/>
            </a:br>
            <a:r>
              <a:rPr lang="en-US" b="1" u="sng" dirty="0" smtClean="0"/>
              <a:t>‘MOTILITY’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endParaRPr lang="en-US" dirty="0" smtClean="0"/>
          </a:p>
          <a:p>
            <a:pPr>
              <a:buFont typeface="Wingdings" pitchFamily="2" charset="2"/>
              <a:buChar char="§"/>
            </a:pPr>
            <a:r>
              <a:rPr lang="en-US" sz="4000" dirty="0" smtClean="0"/>
              <a:t>Motility in small intestine includes:</a:t>
            </a:r>
          </a:p>
          <a:p>
            <a:pPr marL="0" indent="0">
              <a:buNone/>
            </a:pPr>
            <a:endParaRPr lang="en-US" sz="1400" dirty="0" smtClean="0"/>
          </a:p>
          <a:p>
            <a:pPr marL="971550" lvl="1" indent="-514350">
              <a:buFont typeface="+mj-lt"/>
              <a:buAutoNum type="arabicPeriod"/>
            </a:pPr>
            <a:r>
              <a:rPr lang="en-US" sz="3600" dirty="0" smtClean="0"/>
              <a:t>Segmentation </a:t>
            </a:r>
          </a:p>
          <a:p>
            <a:pPr marL="971550" lvl="1" indent="-514350">
              <a:buFont typeface="+mj-lt"/>
              <a:buAutoNum type="arabicPeriod"/>
            </a:pPr>
            <a:endParaRPr lang="en-US" sz="3200" dirty="0" smtClean="0"/>
          </a:p>
          <a:p>
            <a:pPr marL="971550" lvl="1" indent="-514350">
              <a:buFont typeface="+mj-lt"/>
              <a:buAutoNum type="arabicPeriod"/>
            </a:pPr>
            <a:r>
              <a:rPr lang="en-US" sz="3600" dirty="0" smtClean="0"/>
              <a:t>Migrating </a:t>
            </a:r>
            <a:r>
              <a:rPr lang="en-US" sz="3600" dirty="0"/>
              <a:t>M</a:t>
            </a:r>
            <a:r>
              <a:rPr lang="en-US" sz="3600" dirty="0" smtClean="0"/>
              <a:t>otility Complex [MMC]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35B0A-C729-428E-95F4-3D3045BC460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785" y="0"/>
            <a:ext cx="8686800" cy="1143000"/>
          </a:xfrm>
        </p:spPr>
        <p:txBody>
          <a:bodyPr>
            <a:normAutofit/>
          </a:bodyPr>
          <a:lstStyle/>
          <a:p>
            <a:r>
              <a:rPr lang="en-US" b="1" u="sng" dirty="0"/>
              <a:t>1. Segmentation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562600"/>
          </a:xfrm>
        </p:spPr>
        <p:txBody>
          <a:bodyPr>
            <a:normAutofit lnSpcReduction="10000"/>
          </a:bodyPr>
          <a:lstStyle/>
          <a:p>
            <a:r>
              <a:rPr lang="en-US" sz="3600" b="1" dirty="0" smtClean="0"/>
              <a:t>It </a:t>
            </a:r>
            <a:r>
              <a:rPr lang="en-US" sz="3600" b="1" dirty="0"/>
              <a:t>causes mixing and slow propelling of food in small </a:t>
            </a:r>
            <a:r>
              <a:rPr lang="en-US" sz="3600" b="1" dirty="0" smtClean="0"/>
              <a:t>intestine</a:t>
            </a:r>
            <a:r>
              <a:rPr lang="en-US" sz="3600" b="1" dirty="0"/>
              <a:t>.</a:t>
            </a:r>
          </a:p>
          <a:p>
            <a:r>
              <a:rPr lang="en-US" dirty="0" smtClean="0"/>
              <a:t>Segmentation consist of </a:t>
            </a:r>
            <a:r>
              <a:rPr lang="en-US" b="1" dirty="0" smtClean="0"/>
              <a:t>oscillating, ring like contractions of smooth muscle</a:t>
            </a:r>
            <a:r>
              <a:rPr lang="en-US" dirty="0" smtClean="0"/>
              <a:t>.</a:t>
            </a:r>
          </a:p>
          <a:p>
            <a:endParaRPr lang="en-US" sz="1100" dirty="0" smtClean="0"/>
          </a:p>
          <a:p>
            <a:r>
              <a:rPr lang="en-US" dirty="0" smtClean="0"/>
              <a:t>Between the contracted segments are relaxed area containing small amount of Chyme.</a:t>
            </a:r>
          </a:p>
          <a:p>
            <a:endParaRPr lang="en-US" sz="1100" dirty="0" smtClean="0"/>
          </a:p>
          <a:p>
            <a:r>
              <a:rPr lang="en-US" b="1" dirty="0" smtClean="0"/>
              <a:t>Contractile ring occur every few centimeter</a:t>
            </a:r>
            <a:r>
              <a:rPr lang="en-US" dirty="0" smtClean="0"/>
              <a:t>, dividing the small intestine into segments.</a:t>
            </a:r>
          </a:p>
          <a:p>
            <a:endParaRPr lang="en-US" sz="1200" dirty="0" smtClean="0"/>
          </a:p>
          <a:p>
            <a:r>
              <a:rPr lang="en-US" dirty="0" smtClean="0"/>
              <a:t>After brief period contracted segment relax, &amp; contraction occurs in previously relaxed area</a:t>
            </a:r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35B0A-C729-428E-95F4-3D3045BC460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en-US" b="1" u="sng" dirty="0" smtClean="0"/>
              <a:t>‘SEGMENTATION’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35B0A-C729-428E-95F4-3D3045BC4609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327" y="1600200"/>
            <a:ext cx="5643345" cy="4525963"/>
          </a:xfr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u="sng" dirty="0" smtClean="0"/>
              <a:t>‘MOTILITY’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13715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en-US" b="1" u="sng" dirty="0" smtClean="0"/>
              <a:t>Segmentation – Initiation and Control</a:t>
            </a:r>
          </a:p>
          <a:p>
            <a:r>
              <a:rPr lang="en-US" dirty="0" smtClean="0"/>
              <a:t>Contraction are initiated by the small intestine pace-maker cells, which produce Basic Electrical Rhythm [BER] or slow wave.</a:t>
            </a:r>
          </a:p>
          <a:p>
            <a:r>
              <a:rPr lang="en-US" dirty="0" smtClean="0"/>
              <a:t>When BER reaches the threshold level</a:t>
            </a:r>
            <a:r>
              <a:rPr lang="en-US" dirty="0"/>
              <a:t> </a:t>
            </a:r>
            <a:r>
              <a:rPr lang="en-US" dirty="0" smtClean="0"/>
              <a:t>in the circular smooth muscle segmentation are induced.</a:t>
            </a:r>
          </a:p>
          <a:p>
            <a:r>
              <a:rPr lang="en-US" dirty="0" smtClean="0"/>
              <a:t>Both duodenum and ileum start to segment as meal enter the small intestine.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35B0A-C729-428E-95F4-3D3045BC4609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u="sng" dirty="0"/>
              <a:t>Segmentation – Initiation and Control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9436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Intensity of segmentation is increased by </a:t>
            </a:r>
            <a:r>
              <a:rPr lang="en-US" b="1" dirty="0" smtClean="0">
                <a:solidFill>
                  <a:srgbClr val="7030A0"/>
                </a:solidFill>
              </a:rPr>
              <a:t>local distension</a:t>
            </a:r>
            <a:r>
              <a:rPr lang="en-US" b="1" dirty="0" smtClean="0"/>
              <a:t>,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gastrin</a:t>
            </a:r>
            <a:r>
              <a:rPr lang="en-US" b="1" dirty="0" smtClean="0"/>
              <a:t> secreted in stomach</a:t>
            </a:r>
            <a:r>
              <a:rPr lang="en-US" dirty="0" smtClean="0"/>
              <a:t>, </a:t>
            </a:r>
            <a:r>
              <a:rPr lang="en-US" b="1" dirty="0" smtClean="0">
                <a:solidFill>
                  <a:srgbClr val="00B050"/>
                </a:solidFill>
              </a:rPr>
              <a:t>extrinsic nerve activity</a:t>
            </a:r>
            <a:r>
              <a:rPr lang="en-US" b="1" dirty="0" smtClean="0"/>
              <a:t>.</a:t>
            </a:r>
          </a:p>
          <a:p>
            <a:endParaRPr lang="en-US" sz="1300" dirty="0" smtClean="0"/>
          </a:p>
          <a:p>
            <a:r>
              <a:rPr lang="en-US" dirty="0" smtClean="0"/>
              <a:t>In duodenum segmentation starts primarily due to distension by chyme.</a:t>
            </a:r>
          </a:p>
          <a:p>
            <a:endParaRPr lang="en-US" sz="1300" dirty="0" smtClean="0"/>
          </a:p>
          <a:p>
            <a:r>
              <a:rPr lang="en-US" dirty="0" smtClean="0"/>
              <a:t>Segmentation of empty ilium is primarily brought about </a:t>
            </a:r>
            <a:r>
              <a:rPr lang="en-US" dirty="0"/>
              <a:t>by </a:t>
            </a:r>
            <a:r>
              <a:rPr lang="en-US" dirty="0" smtClean="0"/>
              <a:t>gastrin(gastro-</a:t>
            </a:r>
            <a:r>
              <a:rPr lang="en-US" dirty="0" err="1" smtClean="0"/>
              <a:t>ileal</a:t>
            </a:r>
            <a:r>
              <a:rPr lang="en-US" dirty="0" smtClean="0"/>
              <a:t> reflex) </a:t>
            </a:r>
          </a:p>
          <a:p>
            <a:endParaRPr lang="en-US" sz="1300" dirty="0" smtClean="0"/>
          </a:p>
          <a:p>
            <a:r>
              <a:rPr lang="en-US" dirty="0" smtClean="0"/>
              <a:t>Parasympathetic stimulation enhance  segmentation &amp; Sympathetic stimulation decreases segmental activity.</a:t>
            </a:r>
          </a:p>
          <a:p>
            <a:pPr>
              <a:buNone/>
            </a:pPr>
            <a:r>
              <a:rPr lang="en-US" dirty="0" smtClean="0"/>
              <a:t>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35B0A-C729-428E-95F4-3D3045BC4609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/>
              <a:t>‘MOTILITY’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05400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§"/>
            </a:pPr>
            <a:r>
              <a:rPr lang="en-US" sz="3900" b="1" u="sng" dirty="0"/>
              <a:t>Functions of Segmentation</a:t>
            </a:r>
          </a:p>
          <a:p>
            <a:pPr>
              <a:buFont typeface="Wingdings" pitchFamily="2" charset="2"/>
              <a:buChar char="§"/>
            </a:pPr>
            <a:r>
              <a:rPr lang="en-US" dirty="0"/>
              <a:t> </a:t>
            </a:r>
            <a:r>
              <a:rPr lang="en-US" dirty="0" smtClean="0"/>
              <a:t>Mixing </a:t>
            </a:r>
            <a:r>
              <a:rPr lang="en-US" dirty="0"/>
              <a:t>of food with digestive juices.</a:t>
            </a:r>
          </a:p>
          <a:p>
            <a:pPr>
              <a:buFont typeface="Wingdings" pitchFamily="2" charset="2"/>
              <a:buChar char="§"/>
            </a:pPr>
            <a:r>
              <a:rPr lang="en-US" dirty="0"/>
              <a:t> </a:t>
            </a:r>
            <a:r>
              <a:rPr lang="en-US" dirty="0" smtClean="0"/>
              <a:t>Exposing </a:t>
            </a:r>
            <a:r>
              <a:rPr lang="en-US" dirty="0"/>
              <a:t>all Chyme to small intestine mucosa for absorption</a:t>
            </a:r>
            <a:r>
              <a:rPr lang="en-US" dirty="0" smtClean="0"/>
              <a:t>.</a:t>
            </a:r>
            <a:endParaRPr lang="en-US" b="1" u="sng" dirty="0" smtClean="0"/>
          </a:p>
          <a:p>
            <a:pPr>
              <a:buFont typeface="Wingdings" pitchFamily="2" charset="2"/>
              <a:buChar char="§"/>
            </a:pPr>
            <a:r>
              <a:rPr lang="en-US" dirty="0" smtClean="0"/>
              <a:t> Propelling [moving the food]slowly forward.</a:t>
            </a:r>
          </a:p>
          <a:p>
            <a:pPr lvl="1">
              <a:buFont typeface="Wingdings" pitchFamily="2" charset="2"/>
              <a:buChar char="§"/>
            </a:pPr>
            <a:r>
              <a:rPr lang="en-US" dirty="0"/>
              <a:t> </a:t>
            </a:r>
            <a:r>
              <a:rPr lang="en-US" dirty="0" smtClean="0"/>
              <a:t>because frequency of Segmentation is more (12/min) in duodenum than its frequency (9/min) in terminal ileum.</a:t>
            </a:r>
          </a:p>
          <a:p>
            <a:pPr lvl="1">
              <a:buFont typeface="Wingdings" pitchFamily="2" charset="2"/>
              <a:buChar char="§"/>
            </a:pPr>
            <a:r>
              <a:rPr lang="en-US" dirty="0"/>
              <a:t> </a:t>
            </a:r>
            <a:r>
              <a:rPr lang="en-US" dirty="0" smtClean="0"/>
              <a:t>Contents take 3 to 5 hours to move through small intestine.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35B0A-C729-428E-95F4-3D3045BC4609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/>
              <a:t>‘MOTILITY’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en-US" b="1" u="sng" dirty="0" smtClean="0"/>
              <a:t>2</a:t>
            </a:r>
            <a:r>
              <a:rPr lang="en-US" sz="3500" b="1" u="sng" dirty="0" smtClean="0"/>
              <a:t>. Migrating Motility Complex [MMC]</a:t>
            </a:r>
          </a:p>
          <a:p>
            <a:r>
              <a:rPr lang="en-US" dirty="0" smtClean="0"/>
              <a:t>MMC sweeps the intestine between meals.</a:t>
            </a:r>
          </a:p>
          <a:p>
            <a:r>
              <a:rPr lang="en-US" dirty="0" smtClean="0"/>
              <a:t>When most of the meals are absorbed, segmentation contraction stop and they are replaced by MMC in between the meals.</a:t>
            </a:r>
          </a:p>
          <a:p>
            <a:pPr>
              <a:buFont typeface="Wingdings" pitchFamily="2" charset="2"/>
              <a:buChar char="Ø"/>
            </a:pPr>
            <a:r>
              <a:rPr lang="en-US" b="1" dirty="0" smtClean="0"/>
              <a:t>What is MMC ?</a:t>
            </a:r>
          </a:p>
          <a:p>
            <a:r>
              <a:rPr lang="en-US" b="1" dirty="0" smtClean="0"/>
              <a:t>It consist of weak, repetitive peristaltic wave that move a short distance</a:t>
            </a:r>
            <a:r>
              <a:rPr lang="en-US" dirty="0" smtClean="0"/>
              <a:t> in the small intestine before dying out.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35B0A-C729-428E-95F4-3D3045BC4609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252</TotalTime>
  <Words>1199</Words>
  <Application>Microsoft Office PowerPoint</Application>
  <PresentationFormat>On-screen Show (4:3)</PresentationFormat>
  <Paragraphs>158</Paragraphs>
  <Slides>27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9" baseType="lpstr">
      <vt:lpstr>Office Theme</vt:lpstr>
      <vt:lpstr>Package</vt:lpstr>
      <vt:lpstr>SMALL INTESTINE-I Motility and Secretion </vt:lpstr>
      <vt:lpstr>SMALL INTESTINE</vt:lpstr>
      <vt:lpstr>SMALL INTESTINE ‘MOTILITY’</vt:lpstr>
      <vt:lpstr>1. Segmentation</vt:lpstr>
      <vt:lpstr>‘SEGMENTATION’</vt:lpstr>
      <vt:lpstr>‘MOTILITY’</vt:lpstr>
      <vt:lpstr>Segmentation – Initiation and Control</vt:lpstr>
      <vt:lpstr>‘MOTILITY’</vt:lpstr>
      <vt:lpstr>‘MOTILITY’</vt:lpstr>
      <vt:lpstr>‘MOTILITY’</vt:lpstr>
      <vt:lpstr>MMC IS INTESTINAL HOUSEKEEPER </vt:lpstr>
      <vt:lpstr>Ileocecal Sphincter</vt:lpstr>
      <vt:lpstr>Ileocecal Sphincter</vt:lpstr>
      <vt:lpstr>PowerPoint Presentation</vt:lpstr>
      <vt:lpstr>SMALL INTESTINE ‘SECRETION’ – Succus Entricus</vt:lpstr>
      <vt:lpstr>Succus Entricus</vt:lpstr>
      <vt:lpstr>SMALL INTESTINE ‘DIGESTION’</vt:lpstr>
      <vt:lpstr>SMALL INTESTINE‘DIGESTION’</vt:lpstr>
      <vt:lpstr>Small intestine is well adopted for absorption </vt:lpstr>
      <vt:lpstr>Small intestine is well adopted for absorption </vt:lpstr>
      <vt:lpstr>PowerPoint Presentation</vt:lpstr>
      <vt:lpstr>Brush border plasma membrane contains three enzymes </vt:lpstr>
      <vt:lpstr>PowerPoint Presentation</vt:lpstr>
      <vt:lpstr>Applied </vt:lpstr>
      <vt:lpstr>Small Intestine ‘ABSORPTION’</vt:lpstr>
      <vt:lpstr>Small Intestine ‘ABSORPTION’</vt:lpstr>
      <vt:lpstr>References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SMALL INTESTINE</dc:title>
  <dc:creator>Dr.Zahoor Ali</dc:creator>
  <cp:lastModifiedBy>USER</cp:lastModifiedBy>
  <cp:revision>60</cp:revision>
  <dcterms:created xsi:type="dcterms:W3CDTF">2012-02-18T20:53:51Z</dcterms:created>
  <dcterms:modified xsi:type="dcterms:W3CDTF">2016-10-04T20:51:52Z</dcterms:modified>
</cp:coreProperties>
</file>